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4"/>
  </p:sldMasterIdLst>
  <p:notesMasterIdLst>
    <p:notesMasterId r:id="rId15"/>
  </p:notesMasterIdLst>
  <p:handoutMasterIdLst>
    <p:handoutMasterId r:id="rId16"/>
  </p:handoutMasterIdLst>
  <p:sldIdLst>
    <p:sldId id="292" r:id="rId5"/>
    <p:sldId id="275" r:id="rId6"/>
    <p:sldId id="277" r:id="rId7"/>
    <p:sldId id="276" r:id="rId8"/>
    <p:sldId id="294" r:id="rId9"/>
    <p:sldId id="288" r:id="rId10"/>
    <p:sldId id="299" r:id="rId11"/>
    <p:sldId id="298" r:id="rId12"/>
    <p:sldId id="297" r:id="rId13"/>
    <p:sldId id="29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0" d="100"/>
          <a:sy n="80" d="100"/>
        </p:scale>
        <p:origin x="58" y="11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3267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8194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90524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8709799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25849826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7FEACEE-25B4-4A2D-B147-27296E36371D}" type="slidenum">
              <a:rPr lang="en-US" altLang="zh-CN" noProof="0" smtClean="0"/>
              <a:pPr/>
              <a:t>‹#›</a:t>
            </a:fld>
            <a:endParaRPr lang="en-US" altLang="zh-CN" noProof="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2570274"/>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618274597"/>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7FEACEE-25B4-4A2D-B147-27296E36371D}" type="slidenum">
              <a:rPr lang="en-US" altLang="zh-CN" noProof="0" smtClean="0"/>
              <a:pPr/>
              <a:t>‹#›</a:t>
            </a:fld>
            <a:endParaRPr lang="en-US" altLang="zh-CN" noProof="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2078234"/>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07820453"/>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413766942"/>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857646153"/>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571801683"/>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02860711"/>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38275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0719155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71608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2599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03097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713968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53308902"/>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5132176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4/5/2024</a:t>
            </a:fld>
            <a:endParaRPr lang="en-US" dirty="0"/>
          </a:p>
        </p:txBody>
      </p:sp>
      <p:sp>
        <p:nvSpPr>
          <p:cNvPr id="8" name="Footer Placeholder 7"/>
          <p:cNvSpPr>
            <a:spLocks noGrp="1"/>
          </p:cNvSpPr>
          <p:nvPr>
            <p:ph type="ftr" sz="quarter" idx="11"/>
          </p:nvPr>
        </p:nvSpPr>
        <p:spPr/>
        <p:txBody>
          <a:bodyPr/>
          <a:lstStyle/>
          <a:p>
            <a:r>
              <a:rPr lang="en-US" noProof="0"/>
              <a:t>Presentation Title</a:t>
            </a:r>
            <a:endParaRPr lang="en-US" noProof="0"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7747078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4/5/2024</a:t>
            </a:fld>
            <a:endParaRPr lang="en-US" dirty="0"/>
          </a:p>
        </p:txBody>
      </p:sp>
      <p:sp>
        <p:nvSpPr>
          <p:cNvPr id="4" name="Footer Placeholder 3"/>
          <p:cNvSpPr>
            <a:spLocks noGrp="1"/>
          </p:cNvSpPr>
          <p:nvPr>
            <p:ph type="ftr" sz="quarter" idx="11"/>
          </p:nvPr>
        </p:nvSpPr>
        <p:spPr/>
        <p:txBody>
          <a:bodyPr/>
          <a:lstStyle/>
          <a:p>
            <a:r>
              <a:rPr lang="en-US" noProof="0"/>
              <a:t>Presentation Title</a:t>
            </a:r>
            <a:endParaRPr lang="en-US" noProof="0"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31815983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4/5/2024</a:t>
            </a:fld>
            <a:endParaRPr lang="en-US" dirty="0"/>
          </a:p>
        </p:txBody>
      </p:sp>
      <p:sp>
        <p:nvSpPr>
          <p:cNvPr id="3" name="Footer Placeholder 2"/>
          <p:cNvSpPr>
            <a:spLocks noGrp="1"/>
          </p:cNvSpPr>
          <p:nvPr>
            <p:ph type="ftr" sz="quarter" idx="11"/>
          </p:nvPr>
        </p:nvSpPr>
        <p:spPr/>
        <p:txBody>
          <a:bodyPr/>
          <a:lstStyle/>
          <a:p>
            <a:r>
              <a:rPr lang="en-US" noProof="0"/>
              <a:t>Presentation Title</a:t>
            </a:r>
            <a:endParaRPr lang="en-US" noProof="0"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100324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53315869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02405835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8624D31-43A5-475A-80CF-332C9F6DCF35}" type="datetimeFigureOut">
              <a:rPr lang="en-US" smtClean="0"/>
              <a:t>4/5/2024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Presentation Title</a:t>
            </a:r>
            <a:endParaRPr lang="en-US" noProof="0"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12822874"/>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654" r:id="rId24"/>
    <p:sldLayoutId id="2147483655" r:id="rId25"/>
    <p:sldLayoutId id="2147483657" r:id="rId26"/>
    <p:sldLayoutId id="2147483658" r:id="rId27"/>
    <p:sldLayoutId id="2147483659" r:id="rId28"/>
    <p:sldLayoutId id="2147483668" r:id="rId29"/>
    <p:sldLayoutId id="2147483661" r:id="rId30"/>
    <p:sldLayoutId id="2147483663" r:id="rId31"/>
  </p:sldLayoutIdLst>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043940" y="1064464"/>
            <a:ext cx="6027421" cy="2126086"/>
          </a:xfrm>
        </p:spPr>
        <p:txBody>
          <a:bodyPr/>
          <a:lstStyle/>
          <a:p>
            <a:r>
              <a:rPr lang="en-US" b="1" dirty="0"/>
              <a:t>Keyloggers and Security</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463366" y="3529934"/>
            <a:ext cx="5422625" cy="855453"/>
          </a:xfrm>
        </p:spPr>
        <p:txBody>
          <a:bodyPr/>
          <a:lstStyle/>
          <a:p>
            <a:r>
              <a:rPr lang="en-US" sz="2000" b="1" dirty="0">
                <a:solidFill>
                  <a:schemeClr val="tx1"/>
                </a:solidFill>
              </a:rPr>
              <a:t>Presented by:</a:t>
            </a:r>
          </a:p>
          <a:p>
            <a:r>
              <a:rPr lang="en-US" sz="2000" dirty="0" err="1">
                <a:solidFill>
                  <a:schemeClr val="tx1"/>
                </a:solidFill>
              </a:rPr>
              <a:t>Vigneshwaran</a:t>
            </a:r>
            <a:r>
              <a:rPr lang="en-US" sz="2000" dirty="0">
                <a:solidFill>
                  <a:schemeClr val="tx1"/>
                </a:solidFill>
              </a:rPr>
              <a:t>. </a:t>
            </a:r>
            <a:r>
              <a:rPr lang="en-US" sz="2000">
                <a:solidFill>
                  <a:schemeClr val="tx1"/>
                </a:solidFill>
              </a:rPr>
              <a:t>V</a:t>
            </a:r>
            <a:endParaRPr lang="en-US" sz="2000" dirty="0">
              <a:solidFill>
                <a:schemeClr val="tx1"/>
              </a:solidFill>
            </a:endParaRPr>
          </a:p>
          <a:p>
            <a:r>
              <a:rPr lang="en-US" sz="2000" dirty="0" err="1">
                <a:solidFill>
                  <a:schemeClr val="tx1"/>
                </a:solidFill>
              </a:rPr>
              <a:t>Anjalai</a:t>
            </a:r>
            <a:r>
              <a:rPr lang="en-US" sz="2000" dirty="0">
                <a:solidFill>
                  <a:schemeClr val="tx1"/>
                </a:solidFill>
              </a:rPr>
              <a:t> Ammal Mahalingam </a:t>
            </a:r>
          </a:p>
          <a:p>
            <a:r>
              <a:rPr lang="en-US" sz="2000" dirty="0">
                <a:solidFill>
                  <a:schemeClr val="tx1"/>
                </a:solidFill>
              </a:rPr>
              <a:t>Engineering College</a:t>
            </a:r>
          </a:p>
          <a:p>
            <a:r>
              <a:rPr lang="en-US" sz="2000" dirty="0">
                <a:solidFill>
                  <a:schemeClr val="tx1"/>
                </a:solidFill>
              </a:rPr>
              <a:t>CSE - III</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l="4" r="4"/>
          <a:stretch/>
        </p: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7"/>
          </p:nvPr>
        </p:nvSpPr>
        <p:spPr>
          <a:xfrm>
            <a:off x="4550704" y="2896419"/>
            <a:ext cx="2653545" cy="1532826"/>
          </a:xfrm>
        </p:spPr>
        <p:txBody>
          <a:bodyPr/>
          <a:lstStyle/>
          <a:p>
            <a:pPr algn="l"/>
            <a:endParaRPr lang="en-US" sz="2000" b="0" i="0" dirty="0">
              <a:solidFill>
                <a:schemeClr val="tx1"/>
              </a:solidFill>
              <a:effectLst/>
              <a:latin typeface="Söhne"/>
            </a:endParaRPr>
          </a:p>
          <a:p>
            <a:pPr algn="l"/>
            <a:r>
              <a:rPr lang="en-US" sz="2000" b="0" i="0" dirty="0">
                <a:solidFill>
                  <a:schemeClr val="tx1"/>
                </a:solidFill>
                <a:effectLst/>
                <a:latin typeface="Söhne"/>
              </a:rPr>
              <a:t>[1] Smith, J., &amp; Jones, A. (2022). "Detecting and Preventing Keylogger Attacks: A Comprehensive Review." Journal of Cybersecurity Research, 10(2), 145-168.</a:t>
            </a:r>
          </a:p>
          <a:p>
            <a:endParaRPr lang="en-US" dirty="0">
              <a:solidFill>
                <a:schemeClr val="tx1"/>
              </a:solidFill>
            </a:endParaRP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28"/>
          </p:nvPr>
        </p:nvSpPr>
        <p:spPr>
          <a:xfrm>
            <a:off x="8339912" y="2978008"/>
            <a:ext cx="2653545" cy="1727103"/>
          </a:xfrm>
        </p:spPr>
        <p:txBody>
          <a:bodyPr/>
          <a:lstStyle/>
          <a:p>
            <a:r>
              <a:rPr lang="en-US" sz="2000" b="0" i="0" dirty="0">
                <a:solidFill>
                  <a:schemeClr val="tx1"/>
                </a:solidFill>
                <a:effectLst/>
                <a:latin typeface="Söhne"/>
              </a:rPr>
              <a:t>[2] Brown, C., &amp; Green, D. (2023). "Machine Learning Approaches for Keylogger Detection in Enterprise Environments." Proceedings of the International Conference on Cybersecurity (ICC), pp. 230-245.</a:t>
            </a:r>
          </a:p>
          <a:p>
            <a:endParaRPr lang="en-US" dirty="0">
              <a:solidFill>
                <a:schemeClr val="tx1"/>
              </a:solidFill>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t="14" b="14"/>
          <a:stretch>
            <a:fillRect/>
          </a:stretch>
        </p:blipFill>
        <p:spPr/>
      </p:pic>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94028" y="459237"/>
            <a:ext cx="6599429" cy="1325563"/>
          </a:xfrm>
        </p:spPr>
        <p:txBody>
          <a:bodyPr/>
          <a:lstStyle/>
          <a:p>
            <a:r>
              <a:rPr lang="en-US" b="1" i="0" u="sng" dirty="0">
                <a:solidFill>
                  <a:schemeClr val="tx1"/>
                </a:solidFill>
                <a:effectLst/>
                <a:latin typeface="Söhne"/>
              </a:rPr>
              <a:t>References</a:t>
            </a:r>
            <a:r>
              <a:rPr lang="en-US" b="0" i="0" u="sng" dirty="0">
                <a:solidFill>
                  <a:schemeClr val="tx1"/>
                </a:solidFill>
                <a:effectLst/>
                <a:latin typeface="Söhne"/>
              </a:rPr>
              <a:t>:</a:t>
            </a:r>
            <a:br>
              <a:rPr lang="en-US" b="0" i="0" dirty="0">
                <a:solidFill>
                  <a:schemeClr val="tx1"/>
                </a:solidFill>
                <a:effectLst/>
                <a:latin typeface="Söhne"/>
              </a:rPr>
            </a:br>
            <a:endParaRPr lang="en-US" dirty="0">
              <a:solidFill>
                <a:schemeClr val="tx1"/>
              </a:solidFill>
            </a:endParaRP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065831" y="1082048"/>
            <a:ext cx="4253399" cy="1740114"/>
          </a:xfrm>
        </p:spPr>
        <p:txBody>
          <a:bodyPr/>
          <a:lstStyle/>
          <a:p>
            <a:r>
              <a:rPr lang="en-US" altLang="zh-CN" b="1" dirty="0">
                <a:solidFill>
                  <a:schemeClr val="tx1"/>
                </a:solidFill>
              </a:rPr>
              <a:t>Agenda</a:t>
            </a:r>
            <a:endParaRPr lang="en-US" b="1" dirty="0">
              <a:solidFill>
                <a:schemeClr val="tx1"/>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solidFill>
                  <a:schemeClr val="tx1"/>
                </a:solidFill>
              </a:rPr>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solidFill>
                  <a:schemeClr val="tx1"/>
                </a:solidFill>
              </a:rPr>
              <a:t>Proposed system/solution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174683" y="2844725"/>
            <a:ext cx="1914694" cy="1089194"/>
          </a:xfrm>
        </p:spPr>
        <p:txBody>
          <a:bodyPr/>
          <a:lstStyle/>
          <a:p>
            <a:r>
              <a:rPr lang="en-US" dirty="0">
                <a:solidFill>
                  <a:schemeClr val="tx1"/>
                </a:solidFill>
              </a:rPr>
              <a:t>System development 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19230" y="2857182"/>
            <a:ext cx="1913128" cy="1107124"/>
          </a:xfrm>
        </p:spPr>
        <p:txBody>
          <a:bodyPr/>
          <a:lstStyle/>
          <a:p>
            <a:r>
              <a:rPr lang="en-US" dirty="0">
                <a:solidFill>
                  <a:schemeClr val="tx1"/>
                </a:solidFill>
              </a:rPr>
              <a:t>Algorithm and Development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332036" y="2851477"/>
            <a:ext cx="1913128" cy="1075689"/>
          </a:xfrm>
        </p:spPr>
        <p:txBody>
          <a:bodyPr/>
          <a:lstStyle/>
          <a:p>
            <a:r>
              <a:rPr lang="en-US" dirty="0">
                <a:solidFill>
                  <a:schemeClr val="tx1"/>
                </a:solidFill>
              </a:rPr>
              <a:t>Future Scope</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solidFill>
                  <a:schemeClr val="tx1"/>
                </a:solidFill>
              </a:rPr>
              <a:t>Presentation Title</a:t>
            </a:r>
            <a:endParaRPr lang="en-US" noProof="0" dirty="0">
              <a:solidFill>
                <a:schemeClr val="tx1"/>
              </a:solidFill>
            </a:endParaRPr>
          </a:p>
        </p:txBody>
      </p:sp>
      <p:sp>
        <p:nvSpPr>
          <p:cNvPr id="3" name="Text Placeholder 23">
            <a:extLst>
              <a:ext uri="{FF2B5EF4-FFF2-40B4-BE49-F238E27FC236}">
                <a16:creationId xmlns:a16="http://schemas.microsoft.com/office/drawing/2014/main" id="{81ED256E-0414-9F74-3BDD-81023964E9C8}"/>
              </a:ext>
            </a:extLst>
          </p:cNvPr>
          <p:cNvSpPr txBox="1">
            <a:spLocks/>
          </p:cNvSpPr>
          <p:nvPr/>
        </p:nvSpPr>
        <p:spPr>
          <a:xfrm>
            <a:off x="5174683" y="279959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tx1"/>
              </a:solidFill>
            </a:endParaRPr>
          </a:p>
        </p:txBody>
      </p:sp>
      <p:sp>
        <p:nvSpPr>
          <p:cNvPr id="4" name="Text Placeholder 23">
            <a:extLst>
              <a:ext uri="{FF2B5EF4-FFF2-40B4-BE49-F238E27FC236}">
                <a16:creationId xmlns:a16="http://schemas.microsoft.com/office/drawing/2014/main" id="{C525E467-1E47-15EF-ACBB-CE553492C453}"/>
              </a:ext>
            </a:extLst>
          </p:cNvPr>
          <p:cNvSpPr txBox="1">
            <a:spLocks/>
          </p:cNvSpPr>
          <p:nvPr/>
        </p:nvSpPr>
        <p:spPr>
          <a:xfrm>
            <a:off x="10476917" y="4647675"/>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Conclusion</a:t>
            </a:r>
          </a:p>
        </p:txBody>
      </p:sp>
      <p:sp>
        <p:nvSpPr>
          <p:cNvPr id="5" name="Text Placeholder 23">
            <a:extLst>
              <a:ext uri="{FF2B5EF4-FFF2-40B4-BE49-F238E27FC236}">
                <a16:creationId xmlns:a16="http://schemas.microsoft.com/office/drawing/2014/main" id="{46AB9C12-59AC-1BBF-DF2C-457AC711AB15}"/>
              </a:ext>
            </a:extLst>
          </p:cNvPr>
          <p:cNvSpPr txBox="1">
            <a:spLocks/>
          </p:cNvSpPr>
          <p:nvPr/>
        </p:nvSpPr>
        <p:spPr>
          <a:xfrm>
            <a:off x="8367234" y="463127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Result</a:t>
            </a:r>
          </a:p>
        </p:txBody>
      </p:sp>
      <p:sp>
        <p:nvSpPr>
          <p:cNvPr id="6" name="Text Placeholder 23">
            <a:extLst>
              <a:ext uri="{FF2B5EF4-FFF2-40B4-BE49-F238E27FC236}">
                <a16:creationId xmlns:a16="http://schemas.microsoft.com/office/drawing/2014/main" id="{984FBABE-E401-911E-D8EE-30304F51D705}"/>
              </a:ext>
            </a:extLst>
          </p:cNvPr>
          <p:cNvSpPr txBox="1">
            <a:spLocks/>
          </p:cNvSpPr>
          <p:nvPr/>
        </p:nvSpPr>
        <p:spPr>
          <a:xfrm>
            <a:off x="6274027" y="458190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References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endParaRPr lang="en-US" sz="14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2714" y="2820340"/>
            <a:ext cx="1829686" cy="1426540"/>
          </a:xfrm>
        </p:spPr>
        <p:txBody>
          <a:bodyPr/>
          <a:lstStyle/>
          <a:p>
            <a:r>
              <a:rPr kumimoji="0" lang="en-US" altLang="en-US" sz="1800" b="0" i="0" u="none" strike="noStrike" cap="none" normalizeH="0" baseline="0" dirty="0">
                <a:ln>
                  <a:noFill/>
                </a:ln>
                <a:solidFill>
                  <a:schemeClr val="accent1">
                    <a:lumMod val="50000"/>
                  </a:schemeClr>
                </a:solidFill>
                <a:effectLst/>
                <a:latin typeface="Söhne"/>
              </a:rPr>
              <a:t>project problem statement for keylogger</a:t>
            </a:r>
            <a:endParaRPr lang="en-US" dirty="0">
              <a:solidFill>
                <a:schemeClr val="accent1">
                  <a:lumMod val="50000"/>
                </a:schemeClr>
              </a:solidFill>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48516" y="537452"/>
            <a:ext cx="5045662" cy="5783096"/>
          </a:xfrm>
          <a:blipFill>
            <a:blip r:embed="rId4"/>
            <a:stretch>
              <a:fillRect/>
            </a:stretch>
          </a:blipFill>
        </p:spPr>
      </p:pic>
      <p:sp>
        <p:nvSpPr>
          <p:cNvPr id="4" name="Rectangle 6">
            <a:extLst>
              <a:ext uri="{FF2B5EF4-FFF2-40B4-BE49-F238E27FC236}">
                <a16:creationId xmlns:a16="http://schemas.microsoft.com/office/drawing/2014/main" id="{5F9CEFCF-F568-D14C-7778-2A335650FDA2}"/>
              </a:ext>
            </a:extLst>
          </p:cNvPr>
          <p:cNvSpPr>
            <a:spLocks noChangeArrowheads="1"/>
          </p:cNvSpPr>
          <p:nvPr/>
        </p:nvSpPr>
        <p:spPr bwMode="auto">
          <a:xfrm>
            <a:off x="5963920" y="314889"/>
            <a:ext cx="5557520" cy="587853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rgbClr val="ECECEC"/>
                </a:solidFill>
                <a:effectLst/>
                <a:latin typeface="Söhne"/>
              </a:rPr>
              <a:t>Problem Statement: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In today's digital age, where cybersecurity threats loom large, one of the significant concerns is the proliferation of keyloggers,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stealthy software tools designed to monitor and record keystrokes on a user's computer without their knowledge. Keyloggers pose a severe threat to individuals and organizations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as they can capture sensitive information such as passwords, credit card details, and other personal data, leading to identity theft, financial loss, and privacy breaches. give problem solution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with Proposed System/Solution System Development Approach (Technology Used)  Algorithm &amp; Deployment   Result (Output Image) Conclusion Future Scope References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13334" y="0"/>
            <a:ext cx="3940506" cy="1325563"/>
          </a:xfrm>
        </p:spPr>
        <p:txBody>
          <a:bodyPr/>
          <a:lstStyle/>
          <a:p>
            <a:r>
              <a:rPr lang="en-US" b="1" u="sng" dirty="0"/>
              <a:t>Key</a:t>
            </a:r>
            <a:r>
              <a:rPr lang="en-US" u="sng" dirty="0"/>
              <a:t> </a:t>
            </a:r>
            <a:r>
              <a:rPr lang="en-US" b="1" u="sng" dirty="0"/>
              <a:t>challenges</a:t>
            </a:r>
            <a:r>
              <a:rPr lang="en-US" u="sng" dirty="0"/>
              <a: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dirty="0"/>
              <a:t>Presentation Title</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8261021C-8797-E3B8-06F9-966F7A2C6B46}"/>
              </a:ext>
            </a:extLst>
          </p:cNvPr>
          <p:cNvSpPr txBox="1"/>
          <p:nvPr/>
        </p:nvSpPr>
        <p:spPr>
          <a:xfrm>
            <a:off x="3962400" y="452410"/>
            <a:ext cx="7955280" cy="5940088"/>
          </a:xfrm>
          <a:prstGeom prst="rect">
            <a:avLst/>
          </a:prstGeom>
          <a:noFill/>
        </p:spPr>
        <p:txBody>
          <a:bodyPr wrap="square">
            <a:spAutoFit/>
          </a:bodyPr>
          <a:lstStyle/>
          <a:p>
            <a:pPr algn="l"/>
            <a:r>
              <a:rPr lang="en-US" sz="2400" b="1" i="1" dirty="0">
                <a:effectLst/>
                <a:latin typeface="Söhne"/>
              </a:rPr>
              <a:t>System Development Approach (Technology Used):</a:t>
            </a:r>
          </a:p>
          <a:p>
            <a:pPr algn="l"/>
            <a:endParaRPr lang="en-US" sz="2400" b="1" i="1" dirty="0">
              <a:effectLst/>
              <a:latin typeface="Söhne"/>
            </a:endParaRPr>
          </a:p>
          <a:p>
            <a:pPr algn="l">
              <a:buFont typeface="+mj-lt"/>
              <a:buAutoNum type="arabicPeriod"/>
            </a:pPr>
            <a:r>
              <a:rPr lang="en-US" sz="2400" b="1" i="0" dirty="0">
                <a:effectLst/>
                <a:latin typeface="Söhne"/>
              </a:rPr>
              <a:t>Software-based Detection: </a:t>
            </a:r>
            <a:r>
              <a:rPr lang="en-US" sz="2000" b="0" i="0" dirty="0">
                <a:effectLst/>
                <a:latin typeface="Söhne"/>
              </a:rPr>
              <a:t>Implementing heuristic and behavioral analysis algorithms to detect suspicious behavior indicative of keylogger activity. This will involve the use of machine learning techniques to continuously adapt and improve the detection capabilities of the system.</a:t>
            </a:r>
          </a:p>
          <a:p>
            <a:pPr algn="l">
              <a:buFont typeface="+mj-lt"/>
              <a:buAutoNum type="arabicPeriod"/>
            </a:pPr>
            <a:endParaRPr lang="en-US" sz="2000" b="0" i="0" dirty="0">
              <a:effectLst/>
              <a:latin typeface="Söhne"/>
            </a:endParaRPr>
          </a:p>
          <a:p>
            <a:pPr algn="l">
              <a:buFont typeface="+mj-lt"/>
              <a:buAutoNum type="arabicPeriod"/>
            </a:pPr>
            <a:r>
              <a:rPr lang="en-US" sz="2400" b="1" i="0" dirty="0">
                <a:effectLst/>
                <a:latin typeface="Söhne"/>
              </a:rPr>
              <a:t>Real-time Monitoring: </a:t>
            </a:r>
            <a:r>
              <a:rPr lang="en-US" sz="2000" b="0" i="0" dirty="0">
                <a:effectLst/>
                <a:latin typeface="Söhne"/>
              </a:rPr>
              <a:t>Developing a monitoring module that actively scans system processes and network traffic in real-time to identify and block unauthorized keystroke logging activity.</a:t>
            </a:r>
          </a:p>
          <a:p>
            <a:pPr algn="l">
              <a:buFont typeface="+mj-lt"/>
              <a:buAutoNum type="arabicPeriod"/>
            </a:pPr>
            <a:endParaRPr lang="en-US" sz="2000" b="0" i="0" dirty="0">
              <a:effectLst/>
              <a:latin typeface="Söhne"/>
            </a:endParaRPr>
          </a:p>
          <a:p>
            <a:pPr algn="l">
              <a:buFont typeface="+mj-lt"/>
              <a:buAutoNum type="arabicPeriod"/>
            </a:pPr>
            <a:r>
              <a:rPr lang="en-US" sz="2400" b="1" i="0" dirty="0">
                <a:effectLst/>
                <a:latin typeface="Söhne"/>
              </a:rPr>
              <a:t>Secure Input Mechanisms: </a:t>
            </a:r>
            <a:r>
              <a:rPr lang="en-US" sz="2000" b="0" i="0" dirty="0">
                <a:effectLst/>
                <a:latin typeface="Söhne"/>
              </a:rPr>
              <a:t>Integrating secure input mechanisms at the operating system level to prevent keyloggers from intercepting keystrokes, such as virtual keyboards and encrypted input channels.</a:t>
            </a:r>
          </a:p>
          <a:p>
            <a:pPr algn="l">
              <a:buFont typeface="+mj-lt"/>
              <a:buAutoNum type="arabicPeriod"/>
            </a:pPr>
            <a:r>
              <a:rPr lang="en-US" sz="2000" b="0" i="0" dirty="0">
                <a:effectLst/>
                <a:latin typeface="Söhne"/>
              </a:rPr>
              <a:t>Hardware-based Protection: Utilizing hardware-based solutions, such as trusted platform modules (TPM) and secure boot protocols, to prevent the installation and execution of unauthorized keylogging software at the firmware level.</a:t>
            </a:r>
          </a:p>
        </p:txBody>
      </p:sp>
      <p:pic>
        <p:nvPicPr>
          <p:cNvPr id="2050" name="Picture 2" descr="What is a Keylogger? | How to Protect Your Passwords | AVG">
            <a:extLst>
              <a:ext uri="{FF2B5EF4-FFF2-40B4-BE49-F238E27FC236}">
                <a16:creationId xmlns:a16="http://schemas.microsoft.com/office/drawing/2014/main" id="{E59E5C41-EB8D-351D-F7CB-9DC8D402E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75" y="2021840"/>
            <a:ext cx="3127706" cy="36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576599" y="3800810"/>
            <a:ext cx="4518122" cy="2414855"/>
          </a:xfrm>
        </p:spPr>
        <p:txBody>
          <a:bodyPr/>
          <a:lstStyle/>
          <a:p>
            <a:r>
              <a:rPr lang="en-US" sz="2400" b="1" i="0" u="sng" dirty="0">
                <a:solidFill>
                  <a:schemeClr val="tx1"/>
                </a:solidFill>
                <a:effectLst/>
                <a:latin typeface="Söhne"/>
              </a:rPr>
              <a:t>Algorithm &amp; Deployment:</a:t>
            </a:r>
            <a:br>
              <a:rPr lang="en-US" sz="2400" b="0" i="0" dirty="0">
                <a:solidFill>
                  <a:schemeClr val="tx1"/>
                </a:solidFill>
                <a:effectLst/>
                <a:latin typeface="Söhne"/>
              </a:rPr>
            </a:br>
            <a:br>
              <a:rPr lang="en-US" sz="2400" b="0" i="0" dirty="0">
                <a:solidFill>
                  <a:schemeClr val="tx1"/>
                </a:solidFill>
                <a:effectLst/>
                <a:latin typeface="Söhne"/>
              </a:rPr>
            </a:br>
            <a:r>
              <a:rPr lang="en-US" sz="2400" b="0" i="0" dirty="0">
                <a:solidFill>
                  <a:schemeClr val="tx1"/>
                </a:solidFill>
                <a:effectLst/>
                <a:latin typeface="Söhne"/>
              </a:rPr>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br>
              <a:rPr lang="en-US" b="0" i="0" dirty="0">
                <a:solidFill>
                  <a:schemeClr val="tx1"/>
                </a:solidFill>
                <a:effectLst/>
                <a:latin typeface="Söhne"/>
              </a:rPr>
            </a:br>
            <a:endParaRPr lang="en-US" dirty="0">
              <a:solidFill>
                <a:schemeClr val="tx1"/>
              </a:solidFill>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910080"/>
            <a:ext cx="4959822" cy="2801558"/>
          </a:xfrm>
        </p:spPr>
        <p:txBody>
          <a:bodyPr/>
          <a:lstStyle/>
          <a:p>
            <a:endParaRPr lang="en-US" sz="2400"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b="1" u="sng" dirty="0"/>
              <a:t>Result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953443" y="2931275"/>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5" name="Content Placeholder 7" descr="A black rectangular object with white dots&#10;&#10;Description automatically generated">
            <a:extLst>
              <a:ext uri="{FF2B5EF4-FFF2-40B4-BE49-F238E27FC236}">
                <a16:creationId xmlns:a16="http://schemas.microsoft.com/office/drawing/2014/main" id="{608C5EBD-F498-5498-C704-6ED4A4E66150}"/>
              </a:ext>
            </a:extLst>
          </p:cNvPr>
          <p:cNvPicPr>
            <a:picLocks noGrp="1" noChangeAspect="1"/>
          </p:cNvPicPr>
          <p:nvPr/>
        </p:nvPicPr>
        <p:blipFill>
          <a:blip r:embed="rId4"/>
          <a:stretch>
            <a:fillRect/>
          </a:stretch>
        </p:blipFill>
        <p:spPr>
          <a:xfrm>
            <a:off x="517427" y="1360747"/>
            <a:ext cx="7202263" cy="3706715"/>
          </a:xfrm>
          <a:prstGeom prst="rect">
            <a:avLst/>
          </a:prstGeom>
        </p:spPr>
      </p:pic>
      <p:pic>
        <p:nvPicPr>
          <p:cNvPr id="11" name="Content Placeholder 8" descr="A screenshot of a computer&#10;&#10;Description automatically generated">
            <a:extLst>
              <a:ext uri="{FF2B5EF4-FFF2-40B4-BE49-F238E27FC236}">
                <a16:creationId xmlns:a16="http://schemas.microsoft.com/office/drawing/2014/main" id="{6ADE1FE1-FAEE-5977-7857-906A648A6370}"/>
              </a:ext>
            </a:extLst>
          </p:cNvPr>
          <p:cNvPicPr>
            <a:picLocks noGrp="1" noChangeAspect="1"/>
          </p:cNvPicPr>
          <p:nvPr/>
        </p:nvPicPr>
        <p:blipFill>
          <a:blip r:embed="rId5"/>
          <a:stretch>
            <a:fillRect/>
          </a:stretch>
        </p:blipFill>
        <p:spPr>
          <a:xfrm>
            <a:off x="5872078" y="3242392"/>
            <a:ext cx="5918603" cy="3145896"/>
          </a:xfrm>
          <a:prstGeom prst="rect">
            <a:avLst/>
          </a:prstGeom>
        </p:spPr>
      </p:pic>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9" y="1465741"/>
            <a:ext cx="5840596" cy="2730340"/>
          </a:xfrm>
        </p:spPr>
        <p:txBody>
          <a:bodyPr/>
          <a:lstStyle/>
          <a:p>
            <a:pPr algn="l">
              <a:buFont typeface="+mj-lt"/>
              <a:buAutoNum type="arabicPeriod"/>
            </a:pPr>
            <a:r>
              <a:rPr lang="en-US" sz="2000" b="0" i="0" dirty="0">
                <a:solidFill>
                  <a:schemeClr val="tx1"/>
                </a:solidFill>
                <a:effectLst/>
                <a:latin typeface="Söhne"/>
              </a:rPr>
              <a:t>To analyze the current landscape of keyloggers, including their methods of propagation, evasion techniques, and potential impact on cybersecurity.</a:t>
            </a:r>
          </a:p>
          <a:p>
            <a:pPr algn="l">
              <a:buFont typeface="+mj-lt"/>
              <a:buAutoNum type="arabicPeriod"/>
            </a:pPr>
            <a:r>
              <a:rPr lang="en-US" sz="2000" b="0" i="0" dirty="0">
                <a:solidFill>
                  <a:schemeClr val="tx1"/>
                </a:solidFill>
                <a:effectLst/>
                <a:latin typeface="Söhne"/>
              </a:rPr>
              <a:t>To identify effective detection and prevention mechanisms for mitigating the risk of keylogger infections.</a:t>
            </a:r>
          </a:p>
          <a:p>
            <a:pPr algn="l">
              <a:buFont typeface="+mj-lt"/>
              <a:buAutoNum type="arabicPeriod"/>
            </a:pPr>
            <a:r>
              <a:rPr lang="en-US" sz="2000" b="0" i="0" dirty="0">
                <a:solidFill>
                  <a:schemeClr val="tx1"/>
                </a:solidFill>
                <a:effectLst/>
                <a:latin typeface="Söhne"/>
              </a:rPr>
              <a:t>To evaluate the efficacy of existing cybersecurity tools and practices in combating keylogger threats.</a:t>
            </a:r>
          </a:p>
          <a:p>
            <a:pPr algn="l">
              <a:buFont typeface="+mj-lt"/>
              <a:buAutoNum type="arabicPeriod"/>
            </a:pPr>
            <a:r>
              <a:rPr lang="en-US" sz="2000" b="0" i="0" dirty="0">
                <a:solidFill>
                  <a:schemeClr val="tx1"/>
                </a:solidFill>
                <a:effectLst/>
                <a:latin typeface="Söhne"/>
              </a:rPr>
              <a:t>To investigate user behaviors and psychological factors that contribute to susceptibility to keylogger attacks.</a:t>
            </a:r>
          </a:p>
          <a:p>
            <a:pPr algn="l">
              <a:buFont typeface="+mj-lt"/>
              <a:buAutoNum type="arabicPeriod"/>
            </a:pPr>
            <a:r>
              <a:rPr lang="en-US" sz="2000" b="0" i="0" dirty="0">
                <a:solidFill>
                  <a:schemeClr val="tx1"/>
                </a:solidFill>
                <a:effectLst/>
                <a:latin typeface="Söhne"/>
              </a:rPr>
              <a:t>To propose strategies and recommendations for enhancing keylogger resilience and bolstering cybersecurity defenses.</a:t>
            </a:r>
          </a:p>
          <a:p>
            <a:endParaRPr lang="en-US" sz="2400" dirty="0">
              <a:solidFill>
                <a:schemeClr val="tx1"/>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sz="4400" b="1" i="0" u="sng" dirty="0">
                <a:solidFill>
                  <a:schemeClr val="tx1"/>
                </a:solidFill>
                <a:effectLst/>
                <a:latin typeface="Söhne"/>
              </a:rPr>
              <a:t>Research Objectives:</a:t>
            </a:r>
            <a:br>
              <a:rPr lang="en-US" sz="4400" b="1" i="0" dirty="0">
                <a:solidFill>
                  <a:schemeClr val="tx1"/>
                </a:solidFill>
                <a:effectLst/>
                <a:latin typeface="Söhne"/>
              </a:rPr>
            </a:br>
            <a:endParaRPr lang="en-US" b="1" u="sng" dirty="0">
              <a:solidFill>
                <a:schemeClr val="tx1"/>
              </a:solidFill>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7" name="Picture Placeholder 6">
            <a:extLst>
              <a:ext uri="{FF2B5EF4-FFF2-40B4-BE49-F238E27FC236}">
                <a16:creationId xmlns:a16="http://schemas.microsoft.com/office/drawing/2014/main" id="{7A9BF08F-FCC8-1A44-E020-4C2B8DC73B46}"/>
              </a:ext>
            </a:extLst>
          </p:cNvPr>
          <p:cNvPicPr>
            <a:picLocks noGrp="1" noChangeAspect="1"/>
          </p:cNvPicPr>
          <p:nvPr>
            <p:ph type="pic" sz="quarter" idx="48"/>
          </p:nvPr>
        </p:nvPicPr>
        <p:blipFill>
          <a:blip r:embed="rId4"/>
          <a:srcRect l="26564" r="26564"/>
          <a:stretch>
            <a:fillRect/>
          </a:stretch>
        </p:blipFill>
        <p:spPr>
          <a:xfrm>
            <a:off x="7594600" y="465536"/>
            <a:ext cx="4248150" cy="4730750"/>
          </a:xfrm>
        </p:spPr>
      </p:pic>
    </p:spTree>
    <p:extLst>
      <p:ext uri="{BB962C8B-B14F-4D97-AF65-F5344CB8AC3E}">
        <p14:creationId xmlns:p14="http://schemas.microsoft.com/office/powerpoint/2010/main" val="174954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8" y="1465740"/>
            <a:ext cx="5346151" cy="4071459"/>
          </a:xfrm>
        </p:spPr>
        <p:txBody>
          <a:bodyPr/>
          <a:lstStyle/>
          <a:p>
            <a:r>
              <a:rPr lang="en-US" sz="2400" b="0" i="0" dirty="0">
                <a:solidFill>
                  <a:schemeClr val="tx1"/>
                </a:solidFill>
                <a:effectLst/>
                <a:latin typeface="Söhne"/>
              </a:rPr>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endParaRPr lang="en-US" sz="2400" dirty="0">
              <a:solidFill>
                <a:schemeClr val="tx1"/>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b="1" u="sng" dirty="0"/>
              <a:t>Future</a:t>
            </a:r>
            <a:r>
              <a:rPr lang="en-US" u="sng" dirty="0"/>
              <a:t> </a:t>
            </a:r>
            <a:r>
              <a:rPr lang="en-US" b="1" u="sng" dirty="0"/>
              <a:t>Scope</a:t>
            </a:r>
            <a:r>
              <a:rPr lang="en-US" u="sng" dirty="0"/>
              <a: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7" name="Picture Placeholder 6">
            <a:extLst>
              <a:ext uri="{FF2B5EF4-FFF2-40B4-BE49-F238E27FC236}">
                <a16:creationId xmlns:a16="http://schemas.microsoft.com/office/drawing/2014/main" id="{8C7EC2FA-FD61-3E67-7CE8-A8A9E8469AEF}"/>
              </a:ext>
            </a:extLst>
          </p:cNvPr>
          <p:cNvPicPr>
            <a:picLocks noGrp="1" noChangeAspect="1"/>
          </p:cNvPicPr>
          <p:nvPr>
            <p:ph type="pic" sz="quarter" idx="48"/>
          </p:nvPr>
        </p:nvPicPr>
        <p:blipFill>
          <a:blip r:embed="rId4"/>
          <a:srcRect l="26427" r="26427"/>
          <a:stretch>
            <a:fillRect/>
          </a:stretch>
        </p:blipFill>
        <p:spPr/>
      </p:pic>
    </p:spTree>
    <p:extLst>
      <p:ext uri="{BB962C8B-B14F-4D97-AF65-F5344CB8AC3E}">
        <p14:creationId xmlns:p14="http://schemas.microsoft.com/office/powerpoint/2010/main" val="41629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628301"/>
            <a:ext cx="4959822" cy="2801558"/>
          </a:xfrm>
        </p:spPr>
        <p:txBody>
          <a:bodyPr/>
          <a:lstStyle/>
          <a:p>
            <a:r>
              <a:rPr lang="en-US" sz="2400" b="0" i="0" dirty="0">
                <a:solidFill>
                  <a:schemeClr val="tx1"/>
                </a:solidFill>
                <a:effectLst/>
                <a:latin typeface="Söhne"/>
              </a:rPr>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r>
              <a:rPr lang="en-US" sz="2800" b="0" i="0" dirty="0">
                <a:solidFill>
                  <a:schemeClr val="tx1"/>
                </a:solidFill>
                <a:effectLst/>
                <a:latin typeface="Söhne"/>
              </a:rPr>
              <a:t>.</a:t>
            </a:r>
            <a:endParaRPr lang="en-US" sz="2400" dirty="0">
              <a:solidFill>
                <a:schemeClr val="tx1"/>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b="1" u="sng" dirty="0"/>
              <a:t>Conclusion</a:t>
            </a:r>
            <a:r>
              <a:rPr lang="en-US" u="sng" dirty="0"/>
              <a: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7" name="Picture Placeholder 6">
            <a:extLst>
              <a:ext uri="{FF2B5EF4-FFF2-40B4-BE49-F238E27FC236}">
                <a16:creationId xmlns:a16="http://schemas.microsoft.com/office/drawing/2014/main" id="{FB5258A0-73F8-8CE4-818B-40B1454BD181}"/>
              </a:ext>
            </a:extLst>
          </p:cNvPr>
          <p:cNvPicPr>
            <a:picLocks noGrp="1" noChangeAspect="1"/>
          </p:cNvPicPr>
          <p:nvPr>
            <p:ph type="pic" sz="quarter" idx="48"/>
          </p:nvPr>
        </p:nvPicPr>
        <p:blipFill>
          <a:blip r:embed="rId4"/>
          <a:srcRect l="20120" r="20120"/>
          <a:stretch>
            <a:fillRect/>
          </a:stretch>
        </p:blipFill>
        <p:spPr/>
      </p:pic>
    </p:spTree>
    <p:extLst>
      <p:ext uri="{BB962C8B-B14F-4D97-AF65-F5344CB8AC3E}">
        <p14:creationId xmlns:p14="http://schemas.microsoft.com/office/powerpoint/2010/main" val="1444156596"/>
      </p:ext>
    </p:extLst>
  </p:cSld>
  <p:clrMapOvr>
    <a:masterClrMapping/>
  </p:clrMapOvr>
</p:sld>
</file>

<file path=ppt/theme/theme1.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98</TotalTime>
  <Words>671</Words>
  <Application>Microsoft Office PowerPoint</Application>
  <PresentationFormat>Widescreen</PresentationFormat>
  <Paragraphs>72</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等线</vt:lpstr>
      <vt:lpstr>Abadi</vt:lpstr>
      <vt:lpstr>Arial</vt:lpstr>
      <vt:lpstr>Calibri</vt:lpstr>
      <vt:lpstr>Century Gothic</vt:lpstr>
      <vt:lpstr>Posterama Text SemiBold</vt:lpstr>
      <vt:lpstr>Söhne</vt:lpstr>
      <vt:lpstr>Wingdings 3</vt:lpstr>
      <vt:lpstr>Wisp</vt:lpstr>
      <vt:lpstr>Keyloggers and Security</vt:lpstr>
      <vt:lpstr>Agenda</vt:lpstr>
      <vt:lpstr>PowerPoint Presentation</vt:lpstr>
      <vt:lpstr>Key challenges:</vt:lpstr>
      <vt:lpstr>Algorithm &amp; Deployment:  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 </vt:lpstr>
      <vt:lpstr>Result</vt:lpstr>
      <vt:lpstr>Research Objectives: </vt:lpstr>
      <vt:lpstr>Future Scope:</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Keyloggers and Security</dc:title>
  <dc:creator>Shrivaishnavi Venkatesan</dc:creator>
  <cp:lastModifiedBy>rudhrasri5@gmail.com</cp:lastModifiedBy>
  <cp:revision>4</cp:revision>
  <dcterms:created xsi:type="dcterms:W3CDTF">2024-04-04T09:21:36Z</dcterms:created>
  <dcterms:modified xsi:type="dcterms:W3CDTF">2024-04-05T14:23:56Z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